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</p:sldMasterIdLst>
  <p:sldIdLst>
    <p:sldId id="256" r:id="rId3"/>
    <p:sldId id="257" r:id="rId4"/>
    <p:sldId id="258" r:id="rId5"/>
    <p:sldId id="260" r:id="rId6"/>
    <p:sldId id="259" r:id="rId7"/>
    <p:sldId id="263" r:id="rId8"/>
    <p:sldId id="264" r:id="rId9"/>
    <p:sldId id="261" r:id="rId1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41FD-3B3E-44E8-B3FD-C1922FA43B80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99D3-8FBA-4A5A-9CBE-79BE49E6E3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8934-D4FA-479F-A17F-8E160EB0E5AB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560C-36CE-467E-89F7-BE0B0CCAD4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E077-B658-4DBB-8E57-DFBC686F3661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2DD4-FC69-41B3-AE52-6CE8D2F040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FD58-1F1F-4541-B50B-F6217ED3AA43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237A-AC5E-41B7-8D48-8E3BDE77CF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272D-24AF-4088-891E-DE54E1062F58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74BD-5B76-4ADD-BCC8-A5E859285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56CF-805D-4AB3-8711-F4D40BF9CCED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724B-1AE3-420F-B532-F3E4AA44AF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5008-85D9-4444-8F74-0527CB2E9E5D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017C-3563-4C73-B5A3-CC133F6170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17AC-DC1E-448A-9740-6AB3296E20F4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CAFE9-8F24-473B-8F86-3C25B69F40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E09D-C1F0-4328-B942-4B18428CB9E9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9963-E77A-448D-9AB8-D5A2124D0D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0D7B-5179-4E28-8EB3-9A4A680C1172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5DE0-64B0-4600-BD7B-63181CF95E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9F39-B4FD-4CAF-BC59-1F703F133192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D1CD-5035-4DB2-9B7D-E7A158BDF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8C5B-53AA-4043-ADF3-DAF5D99AD5A5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9D87-8173-4071-876A-6E728BC0EC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A26B-8573-4B66-B590-EC2032A3EEAE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96EC3-4519-46BB-9CDA-930D686491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DE7F-74E5-404A-9C87-5D76901BB66D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4509-8E88-420F-9FCA-7B6B608FB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D66C-D6F4-473C-A529-528FE850772F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918C-3F02-4D86-8619-FBB30AB200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9AEB-BF75-4B39-85F7-C10E03C93800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974C-B03D-42B6-8773-B1C693CD48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6FC8-EF52-4E5B-B2FC-6E13098F0B4C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7209-79DD-4081-86F6-CCA529F0EF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BF78-A1B7-4389-9123-56064D0211C9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37F6-C26D-47F1-A924-EA0A5BA047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D33F-9A9C-4D7E-98FC-1F01E2865ADB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BBF7-2103-47BF-BDBA-BE21C5294A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09FB-3DB4-4E01-ACAE-40BB94D173E9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8577-23A9-4F32-8B8C-2D34F7F16B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F48C-B19D-4ED8-B1DD-33BF335FB0E8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C60A-4273-475B-A71F-62B8D7C92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2F7F-5BB0-4B8A-A170-EB3ADFAAAA74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F28D1-5562-4AD4-A243-D7338A38F0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064DE5-CD19-4839-9528-787383A3BC92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ED9499-E3E3-46E8-85D1-B2FBA83E71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2" r:id="rId2"/>
    <p:sldLayoutId id="214748371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13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667A23A-D4D2-4A84-8CC9-6F07ECF4F719}" type="datetimeFigureOut">
              <a:rPr lang="cs-CZ"/>
              <a:pPr>
                <a:defRPr/>
              </a:pPr>
              <a:t>22.6.2012</a:t>
            </a:fld>
            <a:endParaRPr lang="cs-CZ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CBF606-8DE9-4A1F-9E8A-23F3B7383F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75" y="1419225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Vodní nádrž </a:t>
            </a:r>
            <a:r>
              <a:rPr lang="cs-CZ" dirty="0" err="1" smtClean="0"/>
              <a:t>Kružberk</a:t>
            </a:r>
            <a:endParaRPr lang="cs-CZ" dirty="0"/>
          </a:p>
        </p:txBody>
      </p:sp>
      <p:sp>
        <p:nvSpPr>
          <p:cNvPr id="25602" name="Podnadpis 2"/>
          <p:cNvSpPr>
            <a:spLocks noGrp="1"/>
          </p:cNvSpPr>
          <p:nvPr>
            <p:ph type="subTitle" idx="1"/>
          </p:nvPr>
        </p:nvSpPr>
        <p:spPr>
          <a:xfrm>
            <a:off x="611188" y="3573463"/>
            <a:ext cx="7345362" cy="1752600"/>
          </a:xfrm>
        </p:spPr>
        <p:txBody>
          <a:bodyPr/>
          <a:lstStyle/>
          <a:p>
            <a:pPr marR="0" eaLnBrk="1" hangingPunct="1"/>
            <a:r>
              <a:rPr lang="cs-CZ" smtClean="0"/>
              <a:t>Eva Sobotíková, </a:t>
            </a:r>
            <a:r>
              <a:rPr lang="cs-CZ" sz="2000" smtClean="0">
                <a:latin typeface="Arial" charset="0"/>
              </a:rPr>
              <a:t>2</a:t>
            </a:r>
            <a:r>
              <a:rPr lang="cs-CZ" sz="2000" smtClean="0"/>
              <a:t>.L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013325"/>
            <a:ext cx="2520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4929188"/>
          </a:xfrm>
        </p:spPr>
        <p:txBody>
          <a:bodyPr/>
          <a:lstStyle/>
          <a:p>
            <a:pPr eaLnBrk="1" hangingPunct="1"/>
            <a:r>
              <a:rPr lang="cs-CZ" sz="2400" smtClean="0"/>
              <a:t>nachází se na řece Moravici blízko stejnojmenné obce</a:t>
            </a:r>
            <a:endParaRPr lang="cs-CZ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/>
              <a:t>stavba betonové hráze trvala od roku 1948 do roku 1955</a:t>
            </a:r>
            <a:endParaRPr lang="cs-CZ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/>
            <a:r>
              <a:rPr lang="cs-CZ" sz="2400" smtClean="0"/>
              <a:t>původním účelem bylo energetické využití, s ohledem na stále se zvyšující potřeby pitné vody v Ostravě a okolí bylo od původního záměru upuštěno </a:t>
            </a:r>
            <a:endParaRPr lang="cs-CZ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</p:txBody>
      </p:sp>
      <p:pic>
        <p:nvPicPr>
          <p:cNvPr id="26626" name="Picture 3" descr="D:\Documents and Settings\lkl\Plocha\Evouš\exkurze\SL274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60800"/>
            <a:ext cx="3138488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79388" y="4292600"/>
            <a:ext cx="52562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sz="2400"/>
              <a:t> </a:t>
            </a:r>
            <a:r>
              <a:rPr lang="cs-CZ" sz="2400">
                <a:latin typeface="Constantia" pitchFamily="18" charset="0"/>
              </a:rPr>
              <a:t>z tohoto důvodu jsou stanovena</a:t>
            </a:r>
            <a:endParaRPr lang="cs-CZ" sz="2400"/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cs-CZ" sz="2400"/>
              <a:t>   </a:t>
            </a:r>
            <a:r>
              <a:rPr lang="cs-CZ" sz="2400">
                <a:latin typeface="Constantia" pitchFamily="18" charset="0"/>
              </a:rPr>
              <a:t>v povodí pásma hygienické ochrany</a:t>
            </a:r>
            <a:r>
              <a:rPr lang="cs-CZ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sah 2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4389437"/>
          </a:xfrm>
        </p:spPr>
        <p:txBody>
          <a:bodyPr/>
          <a:lstStyle/>
          <a:p>
            <a:pPr eaLnBrk="1" hangingPunct="1"/>
            <a:r>
              <a:rPr lang="cs-CZ" smtClean="0"/>
              <a:t>k nádrži náleží i zemní sypaná hráz ležící na pravém přítoku Lobník</a:t>
            </a:r>
            <a:endParaRPr lang="cs-CZ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1000" smtClean="0">
              <a:latin typeface="Arial" charset="0"/>
            </a:endParaRPr>
          </a:p>
          <a:p>
            <a:pPr eaLnBrk="1" hangingPunct="1"/>
            <a:r>
              <a:rPr lang="cs-CZ" smtClean="0"/>
              <a:t>účelem 19,6 metrů vysoké hráze je zachycování splavenin</a:t>
            </a:r>
            <a:endParaRPr lang="cs-CZ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1000" smtClean="0">
              <a:latin typeface="Arial" charset="0"/>
            </a:endParaRPr>
          </a:p>
          <a:p>
            <a:pPr eaLnBrk="1" hangingPunct="1"/>
            <a:r>
              <a:rPr lang="cs-CZ" smtClean="0"/>
              <a:t>vodní nádrž je známá také díky tomu, že se zde natáčel seriál Velké sedlo</a:t>
            </a:r>
          </a:p>
          <a:p>
            <a:pPr eaLnBrk="1" hangingPunct="1"/>
            <a:endParaRPr lang="cs-CZ" smtClean="0"/>
          </a:p>
        </p:txBody>
      </p:sp>
      <p:pic>
        <p:nvPicPr>
          <p:cNvPr id="27650" name="Picture 4" descr="D:\Documents and Settings\lkl\Plocha\Evouš\exkurze\SL27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429000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sah 2"/>
          <p:cNvSpPr>
            <a:spLocks noGrp="1"/>
          </p:cNvSpPr>
          <p:nvPr>
            <p:ph idx="1"/>
          </p:nvPr>
        </p:nvSpPr>
        <p:spPr>
          <a:xfrm>
            <a:off x="684213" y="981075"/>
            <a:ext cx="8229600" cy="4389438"/>
          </a:xfrm>
        </p:spPr>
        <p:txBody>
          <a:bodyPr/>
          <a:lstStyle/>
          <a:p>
            <a:pPr eaLnBrk="1" hangingPunct="1"/>
            <a:r>
              <a:rPr lang="cs-CZ" smtClean="0"/>
              <a:t>zásobárna pitné vody </a:t>
            </a:r>
            <a:endParaRPr lang="cs-CZ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1000" smtClean="0">
              <a:latin typeface="Arial" charset="0"/>
            </a:endParaRPr>
          </a:p>
          <a:p>
            <a:pPr eaLnBrk="1" hangingPunct="1"/>
            <a:r>
              <a:rPr lang="cs-CZ" smtClean="0"/>
              <a:t>platí zákaz plavání a jiných vodních sportů </a:t>
            </a:r>
            <a:endParaRPr lang="cs-CZ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1000" smtClean="0">
              <a:latin typeface="Arial" charset="0"/>
            </a:endParaRPr>
          </a:p>
          <a:p>
            <a:pPr eaLnBrk="1" hangingPunct="1"/>
            <a:r>
              <a:rPr lang="cs-CZ" smtClean="0"/>
              <a:t>od roku 1978 je ve vodní nádrži zakázán rybolov</a:t>
            </a:r>
          </a:p>
        </p:txBody>
      </p:sp>
      <p:pic>
        <p:nvPicPr>
          <p:cNvPr id="28674" name="Picture 2" descr="D:\Documents and Settings\lkl\Plocha\Evouš\exkurze\SL274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357563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eaLnBrk="1" hangingPunct="1"/>
            <a:r>
              <a:rPr lang="cs-CZ" sz="4600" smtClean="0"/>
              <a:t>Základní údaje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389437"/>
          </a:xfrm>
        </p:spPr>
        <p:txBody>
          <a:bodyPr/>
          <a:lstStyle/>
          <a:p>
            <a:pPr eaLnBrk="1" hangingPunct="1"/>
            <a:r>
              <a:rPr lang="cs-CZ" smtClean="0"/>
              <a:t>zatopená plocha:  280 ha</a:t>
            </a:r>
          </a:p>
          <a:p>
            <a:pPr eaLnBrk="1" hangingPunct="1"/>
            <a:r>
              <a:rPr lang="cs-CZ" smtClean="0"/>
              <a:t>délka záplavy:        9,0 km</a:t>
            </a:r>
          </a:p>
          <a:p>
            <a:pPr eaLnBrk="1" hangingPunct="1"/>
            <a:r>
              <a:rPr lang="cs-CZ" smtClean="0"/>
              <a:t>výška hráze:          34,5 m</a:t>
            </a:r>
          </a:p>
          <a:p>
            <a:pPr eaLnBrk="1" hangingPunct="1"/>
            <a:r>
              <a:rPr lang="cs-CZ" smtClean="0"/>
              <a:t>celkový objem nádrže:    35,5 mil. m</a:t>
            </a:r>
            <a:r>
              <a:rPr lang="cs-CZ" baseline="30000" smtClean="0"/>
              <a:t>3</a:t>
            </a:r>
          </a:p>
          <a:p>
            <a:pPr eaLnBrk="1" hangingPunct="1"/>
            <a:r>
              <a:rPr lang="cs-CZ" smtClean="0"/>
              <a:t>zásobní objem nádrže:   24,6 mil. m</a:t>
            </a:r>
            <a:r>
              <a:rPr lang="cs-CZ" baseline="30000" smtClean="0"/>
              <a:t>3</a:t>
            </a:r>
            <a:endParaRPr lang="cs-CZ" smtClean="0"/>
          </a:p>
          <a:p>
            <a:pPr eaLnBrk="1" hangingPunct="1"/>
            <a:r>
              <a:rPr lang="cs-CZ" smtClean="0"/>
              <a:t>retenční objem nádrže:    6,9 mil. m</a:t>
            </a:r>
            <a:r>
              <a:rPr lang="cs-CZ" baseline="30000" smtClean="0"/>
              <a:t>3</a:t>
            </a:r>
            <a:endParaRPr lang="cs-CZ" smtClean="0"/>
          </a:p>
          <a:p>
            <a:pPr eaLnBrk="1" hangingPunct="1"/>
            <a:r>
              <a:rPr lang="cs-CZ" smtClean="0"/>
              <a:t>stálý objem:                       4,0 mil. m</a:t>
            </a:r>
            <a:r>
              <a:rPr lang="cs-CZ" baseline="30000" smtClean="0"/>
              <a:t>3</a:t>
            </a:r>
            <a:endParaRPr lang="cs-CZ" smtClean="0"/>
          </a:p>
          <a:p>
            <a:pPr eaLnBrk="1" hangingPunct="1"/>
            <a:r>
              <a:rPr lang="cs-CZ" smtClean="0"/>
              <a:t>počet turbín:  2</a:t>
            </a:r>
          </a:p>
          <a:p>
            <a:pPr eaLnBrk="1" hangingPunct="1"/>
            <a:r>
              <a:rPr lang="cs-CZ" smtClean="0"/>
              <a:t>výkon:             2×100 kW</a:t>
            </a:r>
          </a:p>
          <a:p>
            <a:pPr eaLnBrk="1" hangingPunct="1"/>
            <a:endParaRPr lang="cs-CZ" smtClean="0"/>
          </a:p>
        </p:txBody>
      </p:sp>
      <p:pic>
        <p:nvPicPr>
          <p:cNvPr id="29699" name="Picture 5" descr="D:\Documents and Settings\lkl\Plocha\Evouš\exkurze\SL274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810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sah 2"/>
          <p:cNvSpPr>
            <a:spLocks noGrp="1"/>
          </p:cNvSpPr>
          <p:nvPr>
            <p:ph idx="1"/>
          </p:nvPr>
        </p:nvSpPr>
        <p:spPr>
          <a:xfrm>
            <a:off x="4572000" y="1916113"/>
            <a:ext cx="3960813" cy="2646362"/>
          </a:xfrm>
        </p:spPr>
        <p:txBody>
          <a:bodyPr/>
          <a:lstStyle/>
          <a:p>
            <a:pPr eaLnBrk="1" hangingPunct="1"/>
            <a:r>
              <a:rPr lang="cs-CZ" smtClean="0"/>
              <a:t>tabulový uzávěr</a:t>
            </a:r>
          </a:p>
          <a:p>
            <a:pPr eaLnBrk="1" hangingPunct="1"/>
            <a:r>
              <a:rPr lang="cs-CZ" smtClean="0"/>
              <a:t>segmentový uzávěr</a:t>
            </a:r>
          </a:p>
          <a:p>
            <a:pPr eaLnBrk="1" hangingPunct="1"/>
            <a:r>
              <a:rPr lang="cs-CZ" smtClean="0"/>
              <a:t>zavzdušnění</a:t>
            </a:r>
          </a:p>
          <a:p>
            <a:pPr eaLnBrk="1" hangingPunct="1"/>
            <a:r>
              <a:rPr lang="cs-CZ" smtClean="0"/>
              <a:t>injekční štola </a:t>
            </a:r>
          </a:p>
          <a:p>
            <a:pPr eaLnBrk="1" hangingPunct="1"/>
            <a:r>
              <a:rPr lang="cs-CZ" sz="2800" smtClean="0"/>
              <a:t>břidlice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30722" name="Picture 2" descr="http://www.pod.cz/Images/kru-re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847407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84213" y="836613"/>
            <a:ext cx="54006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cs-CZ" sz="4600">
                <a:solidFill>
                  <a:schemeClr val="tx2"/>
                </a:solidFill>
                <a:latin typeface="Calibri" pitchFamily="34" charset="0"/>
              </a:rPr>
              <a:t>Příčný řez</a:t>
            </a:r>
            <a:r>
              <a:rPr lang="cs-CZ">
                <a:solidFill>
                  <a:schemeClr val="tx2"/>
                </a:solidFill>
              </a:rPr>
              <a:t> </a:t>
            </a:r>
            <a:r>
              <a:rPr lang="cs-CZ" sz="4600">
                <a:solidFill>
                  <a:schemeClr val="tx2"/>
                </a:solidFill>
                <a:latin typeface="Calibri" pitchFamily="34" charset="0"/>
              </a:rPr>
              <a:t>hrází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389437"/>
          </a:xfrm>
        </p:spPr>
        <p:txBody>
          <a:bodyPr/>
          <a:lstStyle/>
          <a:p>
            <a:pPr eaLnBrk="1" hangingPunct="1"/>
            <a:r>
              <a:rPr lang="cs-CZ" smtClean="0"/>
              <a:t>k umožnění dodávky vody do úpravny v Podhradí slouží tlakový přivaděč délky 6,6 km o průměru 2,4 m</a:t>
            </a:r>
          </a:p>
          <a:p>
            <a:pPr eaLnBrk="1" hangingPunct="1">
              <a:buFont typeface="Wingdings 2" pitchFamily="18" charset="2"/>
              <a:buNone/>
            </a:pPr>
            <a:endParaRPr lang="cs-CZ" sz="1000" smtClean="0"/>
          </a:p>
          <a:p>
            <a:pPr eaLnBrk="1" hangingPunct="1"/>
            <a:r>
              <a:rPr lang="cs-CZ" smtClean="0"/>
              <a:t> na jeho konci je kromě odběru na úpravnu špičková elektrárna s instalovaným výkonem 7 MW</a:t>
            </a:r>
          </a:p>
          <a:p>
            <a:pPr eaLnBrk="1" hangingPunct="1">
              <a:buFont typeface="Wingdings 2" pitchFamily="18" charset="2"/>
              <a:buNone/>
            </a:pPr>
            <a:endParaRPr lang="cs-CZ" sz="1000" smtClean="0"/>
          </a:p>
          <a:p>
            <a:pPr eaLnBrk="1" hangingPunct="1"/>
            <a:r>
              <a:rPr lang="cs-CZ" smtClean="0"/>
              <a:t>doplňkově je také na nádrži vyráběna elektrická energie  na dvou turbínách o výkonu 2×100 kW</a:t>
            </a:r>
          </a:p>
          <a:p>
            <a:pPr eaLnBrk="1" hangingPunct="1">
              <a:buFont typeface="Wingdings 2" pitchFamily="18" charset="2"/>
              <a:buNone/>
            </a:pPr>
            <a:endParaRPr lang="cs-CZ" sz="1000" smtClean="0"/>
          </a:p>
          <a:p>
            <a:pPr eaLnBrk="1" hangingPunct="1"/>
            <a:r>
              <a:rPr lang="cs-CZ" smtClean="0"/>
              <a:t>významnou funkcí celé kaskády je povodňová ochrana</a:t>
            </a:r>
          </a:p>
          <a:p>
            <a:pPr eaLnBrk="1" hangingPunct="1">
              <a:buFont typeface="Wingdings 2" pitchFamily="18" charset="2"/>
              <a:buNone/>
            </a:pPr>
            <a:endParaRPr lang="cs-CZ" sz="1000" smtClean="0"/>
          </a:p>
          <a:p>
            <a:pPr eaLnBrk="1" hangingPunct="1"/>
            <a:r>
              <a:rPr lang="cs-CZ" smtClean="0"/>
              <a:t>transformací povodňové vlny je snížena kulminace stoleté vody z 257 m</a:t>
            </a:r>
            <a:r>
              <a:rPr lang="cs-CZ" baseline="30000" smtClean="0"/>
              <a:t>3</a:t>
            </a:r>
            <a:r>
              <a:rPr lang="cs-CZ" smtClean="0"/>
              <a:t>/s na 50 m</a:t>
            </a:r>
            <a:r>
              <a:rPr lang="cs-CZ" baseline="30000" smtClean="0"/>
              <a:t>3</a:t>
            </a:r>
            <a:r>
              <a:rPr lang="cs-CZ" smtClean="0"/>
              <a:t>/s.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D:\Documents and Settings\lkl\Plocha\Evouš\exkurze\SL2749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3997325" cy="2998788"/>
          </a:xfrm>
        </p:spPr>
      </p:pic>
      <p:pic>
        <p:nvPicPr>
          <p:cNvPr id="32771" name="Picture 2" descr="D:\Documents and Settings\lkl\Plocha\Evouš\exkurze\SL274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D:\Documents and Settings\lkl\Plocha\Evouš\exkurze\SL2748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893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D:\Documents and Settings\lkl\Plocha\Evouš\exkurze\SL2748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76250"/>
            <a:ext cx="3536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230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Tok</vt:lpstr>
      <vt:lpstr>Výchozí návrh</vt:lpstr>
      <vt:lpstr>Tok</vt:lpstr>
      <vt:lpstr>Tok</vt:lpstr>
      <vt:lpstr>Tok</vt:lpstr>
      <vt:lpstr>Snímek 1</vt:lpstr>
      <vt:lpstr>Snímek 2</vt:lpstr>
      <vt:lpstr>Snímek 3</vt:lpstr>
      <vt:lpstr>Snímek 4</vt:lpstr>
      <vt:lpstr>Základní údaje</vt:lpstr>
      <vt:lpstr>Snímek 6</vt:lpstr>
      <vt:lpstr>Snímek 7</vt:lpstr>
      <vt:lpstr>Snímek 8</vt:lpstr>
    </vt:vector>
  </TitlesOfParts>
  <Company>lkl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Vodní nádrž Kružberk</dc:title>
  <dc:creator>lkl</dc:creator>
  <cp:lastModifiedBy>PC</cp:lastModifiedBy>
  <cp:revision>24</cp:revision>
  <dcterms:created xsi:type="dcterms:W3CDTF">2012-05-17T17:37:51Z</dcterms:created>
  <dcterms:modified xsi:type="dcterms:W3CDTF">2012-06-22T21:43:27Z</dcterms:modified>
</cp:coreProperties>
</file>