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6A4"/>
    <a:srgbClr val="B4E052"/>
    <a:srgbClr val="B9D47E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43" autoAdjust="0"/>
  </p:normalViewPr>
  <p:slideViewPr>
    <p:cSldViewPr>
      <p:cViewPr varScale="1">
        <p:scale>
          <a:sx n="67" d="100"/>
          <a:sy n="67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24FE-FC7C-4261-9C96-FD821781FA44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CAFC-6923-4473-B14A-3997DED6BD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436A-AD77-420F-A50A-377A7C92F371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56A7-20EA-48E3-B098-8D7856A909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A77F-64FD-49CA-ACAE-C80768F50C7F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15E6-8D77-415B-BEDF-49762E5063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80320-9D9B-4DA3-A2B2-DB067D713239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05D5-FE81-4986-99C9-4FE852C0BA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95DF-7C0F-45BE-A5DD-73676A2D7C33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9B6B-C28C-4BF7-A66D-22D0477288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90B3-4FA9-400E-BA20-0D929F2B3851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2CCF-D63F-4813-858B-FC60B061A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30FA-32DB-4BAB-A2CF-B7B6C8C214E4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A069-FAC5-4B64-BB01-B8A3FCFFF2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4674-3AFA-4590-8B0D-40279A3E0CEB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6333-EF76-43A2-9E8B-328FC5F51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E3E3-95A2-4BB8-9360-FFF9F8AC9B6F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7558-85E0-44E7-A901-CAB36F651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35B3-2CEA-4644-8FAF-E28AB52016DD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9948-6494-45E0-87C2-34E4388F9C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AC57-314D-42B6-9FA3-4C681F852FAC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A331-B605-4C02-BB16-0D2C1EA202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FE0997-0E99-4977-A26D-1B99879670D6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9A852-5680-4B07-A356-FEE922B402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642938" y="1643063"/>
            <a:ext cx="8032750" cy="1470025"/>
          </a:xfrm>
        </p:spPr>
        <p:txBody>
          <a:bodyPr/>
          <a:lstStyle/>
          <a:p>
            <a:r>
              <a:rPr lang="cs-CZ" sz="6400" b="1" smtClean="0"/>
              <a:t>Určení vlastností půdy podle výskytu rostlin</a:t>
            </a:r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28688" y="4214813"/>
            <a:ext cx="7243762" cy="1752600"/>
          </a:xfrm>
        </p:spPr>
        <p:txBody>
          <a:bodyPr/>
          <a:lstStyle/>
          <a:p>
            <a:r>
              <a:rPr lang="cs-CZ" sz="2800" b="1" smtClean="0">
                <a:solidFill>
                  <a:schemeClr val="bg1"/>
                </a:solidFill>
              </a:rPr>
              <a:t>Alena Uvírová, Monika Rozkydálková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5084763"/>
            <a:ext cx="35353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5D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Zástupci: bršlice kozí noha, hrachor luční</a:t>
            </a:r>
          </a:p>
          <a:p>
            <a:r>
              <a:rPr lang="cs-CZ" smtClean="0"/>
              <a:t>Půda: vlhká, bohatá, neutrální </a:t>
            </a:r>
          </a:p>
        </p:txBody>
      </p:sp>
      <p:pic>
        <p:nvPicPr>
          <p:cNvPr id="22531" name="Picture 2" descr="Bršlice kozí noha,Aegopodium podagr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57187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Bršlice kozí noha,Aegopodium podagra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Hypotéza o půdních vlastnostech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Slunné až polostinné stanoviště, půda hlinitá</a:t>
            </a:r>
          </a:p>
        </p:txBody>
      </p:sp>
      <p:pic>
        <p:nvPicPr>
          <p:cNvPr id="23555" name="Obrázek 6" descr="IMG_98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643188"/>
            <a:ext cx="50720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pozorování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Dominantní rostlinné druhy:</a:t>
            </a:r>
          </a:p>
          <a:p>
            <a:pPr lvl="2"/>
            <a:r>
              <a:rPr lang="cs-CZ" smtClean="0"/>
              <a:t>jetel plazivý</a:t>
            </a:r>
          </a:p>
          <a:p>
            <a:pPr lvl="2"/>
            <a:r>
              <a:rPr lang="cs-CZ" smtClean="0"/>
              <a:t>psárka luční</a:t>
            </a:r>
          </a:p>
          <a:p>
            <a:pPr lvl="2"/>
            <a:r>
              <a:rPr lang="cs-CZ" smtClean="0"/>
              <a:t>bršlice kozí noha</a:t>
            </a:r>
          </a:p>
          <a:p>
            <a:pPr lvl="2"/>
            <a:r>
              <a:rPr lang="cs-CZ" smtClean="0"/>
              <a:t>lipnice luční</a:t>
            </a:r>
          </a:p>
          <a:p>
            <a:r>
              <a:rPr lang="cs-CZ" smtClean="0"/>
              <a:t>Odhadovaný typ stanoviště:</a:t>
            </a:r>
          </a:p>
          <a:p>
            <a:pPr lvl="2"/>
            <a:r>
              <a:rPr lang="cs-CZ" smtClean="0"/>
              <a:t>mírně vlhké</a:t>
            </a:r>
          </a:p>
          <a:p>
            <a:r>
              <a:rPr lang="cs-CZ" smtClean="0"/>
              <a:t>Odhadované pH stanoviště:</a:t>
            </a:r>
          </a:p>
          <a:p>
            <a:pPr lvl="2"/>
            <a:r>
              <a:rPr lang="cs-CZ" smtClean="0"/>
              <a:t>kyselé až neutrální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3"/>
          <p:cNvSpPr>
            <a:spLocks noGrp="1"/>
          </p:cNvSpPr>
          <p:nvPr>
            <p:ph type="title"/>
          </p:nvPr>
        </p:nvSpPr>
        <p:spPr>
          <a:xfrm>
            <a:off x="539750" y="2349500"/>
            <a:ext cx="8229600" cy="1143000"/>
          </a:xfrm>
        </p:spPr>
        <p:txBody>
          <a:bodyPr/>
          <a:lstStyle/>
          <a:p>
            <a:r>
              <a:rPr lang="cs-CZ" smtClean="0"/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Stanoviště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1439862"/>
          </a:xfrm>
        </p:spPr>
        <p:txBody>
          <a:bodyPr/>
          <a:lstStyle/>
          <a:p>
            <a:r>
              <a:rPr lang="cs-CZ" smtClean="0"/>
              <a:t>Jánské </a:t>
            </a:r>
            <a:r>
              <a:rPr lang="cs-CZ" smtClean="0">
                <a:latin typeface="Arial" charset="0"/>
              </a:rPr>
              <a:t>K</a:t>
            </a:r>
            <a:r>
              <a:rPr lang="cs-CZ" smtClean="0"/>
              <a:t>oupele</a:t>
            </a:r>
          </a:p>
          <a:p>
            <a:r>
              <a:rPr lang="cs-CZ" smtClean="0">
                <a:latin typeface="Arial" charset="0"/>
              </a:rPr>
              <a:t>l</a:t>
            </a:r>
            <a:r>
              <a:rPr lang="cs-CZ" smtClean="0"/>
              <a:t>ouka v těsné blízkosti řeky Moravice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284538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Rostlinné druhy na m</a:t>
            </a:r>
            <a:r>
              <a:rPr lang="cs-CZ" baseline="30000" smtClean="0"/>
              <a:t>2</a:t>
            </a:r>
          </a:p>
        </p:txBody>
      </p:sp>
      <p:sp>
        <p:nvSpPr>
          <p:cNvPr id="15362" name="Zástupný symbol pro obsah 3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525963"/>
          </a:xfrm>
        </p:spPr>
        <p:txBody>
          <a:bodyPr/>
          <a:lstStyle/>
          <a:p>
            <a:r>
              <a:rPr lang="cs-CZ" sz="3200" smtClean="0"/>
              <a:t>jetel plazivý</a:t>
            </a:r>
          </a:p>
          <a:p>
            <a:r>
              <a:rPr lang="cs-CZ" sz="3200" smtClean="0"/>
              <a:t>kopřiva žahavka</a:t>
            </a:r>
          </a:p>
          <a:p>
            <a:r>
              <a:rPr lang="cs-CZ" sz="3200" smtClean="0"/>
              <a:t>psárka luční</a:t>
            </a:r>
          </a:p>
          <a:p>
            <a:r>
              <a:rPr lang="cs-CZ" sz="3200" smtClean="0"/>
              <a:t>vikev plotní</a:t>
            </a:r>
          </a:p>
          <a:p>
            <a:r>
              <a:rPr lang="cs-CZ" sz="3200" smtClean="0"/>
              <a:t>hrachor luční</a:t>
            </a:r>
          </a:p>
        </p:txBody>
      </p:sp>
      <p:sp>
        <p:nvSpPr>
          <p:cNvPr id="15363" name="Zástupný symbol pro obsah 4"/>
          <p:cNvSpPr>
            <a:spLocks noGrp="1"/>
          </p:cNvSpPr>
          <p:nvPr>
            <p:ph sz="half" idx="2"/>
          </p:nvPr>
        </p:nvSpPr>
        <p:spPr>
          <a:xfrm>
            <a:off x="4500563" y="2060575"/>
            <a:ext cx="4038600" cy="4525963"/>
          </a:xfrm>
        </p:spPr>
        <p:txBody>
          <a:bodyPr/>
          <a:lstStyle/>
          <a:p>
            <a:r>
              <a:rPr lang="cs-CZ" sz="3200" smtClean="0"/>
              <a:t>bršlice kozí noha</a:t>
            </a:r>
          </a:p>
          <a:p>
            <a:r>
              <a:rPr lang="cs-CZ" sz="3200" smtClean="0"/>
              <a:t>smetánka lékařská</a:t>
            </a:r>
          </a:p>
          <a:p>
            <a:r>
              <a:rPr lang="cs-CZ" sz="3200" smtClean="0"/>
              <a:t>šťovík kyselý</a:t>
            </a:r>
          </a:p>
          <a:p>
            <a:r>
              <a:rPr lang="cs-CZ" sz="3200" smtClean="0"/>
              <a:t>lopuch plstnatý</a:t>
            </a:r>
          </a:p>
          <a:p>
            <a:r>
              <a:rPr lang="cs-CZ" sz="3200" smtClean="0"/>
              <a:t>lipnice luční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4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1143000"/>
          </a:xfrm>
        </p:spPr>
        <p:txBody>
          <a:bodyPr/>
          <a:lstStyle/>
          <a:p>
            <a:r>
              <a:rPr lang="cs-CZ" sz="3700" smtClean="0"/>
              <a:t>Odhadovaná pokryvnost rostlin na stanovišti</a:t>
            </a:r>
          </a:p>
        </p:txBody>
      </p:sp>
      <p:graphicFrame>
        <p:nvGraphicFramePr>
          <p:cNvPr id="16457" name="Group 73"/>
          <p:cNvGraphicFramePr>
            <a:graphicFrameLocks noGrp="1"/>
          </p:cNvGraphicFramePr>
          <p:nvPr>
            <p:ph idx="1"/>
          </p:nvPr>
        </p:nvGraphicFramePr>
        <p:xfrm>
          <a:off x="827088" y="1484313"/>
          <a:ext cx="7604125" cy="4897437"/>
        </p:xfrm>
        <a:graphic>
          <a:graphicData uri="http://schemas.openxmlformats.org/drawingml/2006/table">
            <a:tbl>
              <a:tblPr/>
              <a:tblGrid>
                <a:gridCol w="2022475"/>
                <a:gridCol w="2773362"/>
                <a:gridCol w="1511300"/>
                <a:gridCol w="1296988"/>
              </a:tblGrid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Český název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Latinský název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Odhadovaná pokryvnost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Kód stanoviště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Jetel plazivý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Trifolium repens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Kopřiva žahavka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Urtica urens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Psárka luční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Alopecurus pratensis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Vikev plotní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Vicia sepium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Hrachor luční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Lathyrus pratensis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Bršlice kozí noha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Aegopodium podagraria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Smetánka lékařská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Taraxacum sect. Ruderalia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Šťovík kyselý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Rumex acetosa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Lopuch plstnatý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Arctium tomentosum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Lipnice luční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Poa pratensis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229600" cy="1143000"/>
          </a:xfrm>
        </p:spPr>
        <p:txBody>
          <a:bodyPr/>
          <a:lstStyle/>
          <a:p>
            <a:r>
              <a:rPr lang="cs-CZ" sz="4000" smtClean="0"/>
              <a:t>Rozdělení stanovišť rostlin podle nároků na vlhkost, obsah živin </a:t>
            </a:r>
            <a:br>
              <a:rPr lang="cs-CZ" sz="4000" smtClean="0"/>
            </a:br>
            <a:r>
              <a:rPr lang="cs-CZ" sz="4000" smtClean="0"/>
              <a:t>a pH půdy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4A</a:t>
            </a:r>
          </a:p>
        </p:txBody>
      </p:sp>
      <p:sp>
        <p:nvSpPr>
          <p:cNvPr id="18434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Zástupci: smetánka lékařská, šťovík kyselý</a:t>
            </a:r>
          </a:p>
          <a:p>
            <a:r>
              <a:rPr lang="cs-CZ" smtClean="0"/>
              <a:t>Půda: chudá, mírně vlhká, velmi kyselá</a:t>
            </a:r>
          </a:p>
        </p:txBody>
      </p:sp>
      <p:pic>
        <p:nvPicPr>
          <p:cNvPr id="18435" name="Obrázek 10" descr="IMG_97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928938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ázek 12" descr="IMG_94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928938"/>
            <a:ext cx="25177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4C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cs-CZ" smtClean="0"/>
              <a:t>Zástupci: jetel plazivý, vikev plotní, lipnice luční</a:t>
            </a:r>
          </a:p>
          <a:p>
            <a:r>
              <a:rPr lang="cs-CZ" smtClean="0"/>
              <a:t>Půda: bohatá, mírně vlhká, slabě kyselá až neutrální</a:t>
            </a:r>
          </a:p>
        </p:txBody>
      </p:sp>
      <p:pic>
        <p:nvPicPr>
          <p:cNvPr id="19459" name="Obrázek 3" descr="IMG_98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357563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4D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Zástupci: kopřiva žahavka, lopuch plstnatý</a:t>
            </a:r>
          </a:p>
          <a:p>
            <a:r>
              <a:rPr lang="cs-CZ" smtClean="0"/>
              <a:t>Půda: bohatá (zejména dusíkem), mírně vlhká, neutrální</a:t>
            </a:r>
          </a:p>
        </p:txBody>
      </p:sp>
      <p:pic>
        <p:nvPicPr>
          <p:cNvPr id="20483" name="Picture 2" descr="Arctium tomentosum,Lopuch plstnat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357563"/>
            <a:ext cx="413385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5C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Zástupci: psárka luční</a:t>
            </a:r>
          </a:p>
          <a:p>
            <a:r>
              <a:rPr lang="cs-CZ" smtClean="0"/>
              <a:t>Půda: vlhká, středně bohatá, kyselá až neutrální </a:t>
            </a:r>
          </a:p>
        </p:txBody>
      </p:sp>
      <p:pic>
        <p:nvPicPr>
          <p:cNvPr id="21507" name="Picture 2" descr="http://botanika.bf.jcu.cz/materials/photogallery-pictures/Alopecurus_praten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286125"/>
            <a:ext cx="221456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232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Calibri</vt:lpstr>
      <vt:lpstr>Arial</vt:lpstr>
      <vt:lpstr>Motiv sady Office</vt:lpstr>
      <vt:lpstr>Určení vlastností půdy podle výskytu rostlin</vt:lpstr>
      <vt:lpstr>Stanoviště</vt:lpstr>
      <vt:lpstr>Rostlinné druhy na m2</vt:lpstr>
      <vt:lpstr>Odhadovaná pokryvnost rostlin na stanovišti</vt:lpstr>
      <vt:lpstr>Rozdělení stanovišť rostlin podle nároků na vlhkost, obsah živin  a pH půdy</vt:lpstr>
      <vt:lpstr>4A</vt:lpstr>
      <vt:lpstr>4C</vt:lpstr>
      <vt:lpstr>4D</vt:lpstr>
      <vt:lpstr>5C</vt:lpstr>
      <vt:lpstr>5D</vt:lpstr>
      <vt:lpstr>Hypotéza o půdních vlastnostech</vt:lpstr>
      <vt:lpstr>Výsledky pozorování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Aluuu</dc:creator>
  <cp:lastModifiedBy>PC</cp:lastModifiedBy>
  <cp:revision>21</cp:revision>
  <dcterms:created xsi:type="dcterms:W3CDTF">2012-05-17T13:10:35Z</dcterms:created>
  <dcterms:modified xsi:type="dcterms:W3CDTF">2012-06-01T20:23:34Z</dcterms:modified>
</cp:coreProperties>
</file>